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3" r:id="rId1"/>
  </p:sldMasterIdLst>
  <p:notesMasterIdLst>
    <p:notesMasterId r:id="rId10"/>
  </p:notesMasterIdLst>
  <p:sldIdLst>
    <p:sldId id="279" r:id="rId2"/>
    <p:sldId id="380" r:id="rId3"/>
    <p:sldId id="384" r:id="rId4"/>
    <p:sldId id="383" r:id="rId5"/>
    <p:sldId id="361" r:id="rId6"/>
    <p:sldId id="373" r:id="rId7"/>
    <p:sldId id="376" r:id="rId8"/>
    <p:sldId id="291" r:id="rId9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CE5E20"/>
    <a:srgbClr val="CC3300"/>
    <a:srgbClr val="35300D"/>
    <a:srgbClr val="99FF66"/>
    <a:srgbClr val="CCFFCC"/>
    <a:srgbClr val="CCFF99"/>
    <a:srgbClr val="99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41" autoAdjust="0"/>
    <p:restoredTop sz="86325" autoAdjust="0"/>
  </p:normalViewPr>
  <p:slideViewPr>
    <p:cSldViewPr>
      <p:cViewPr varScale="1">
        <p:scale>
          <a:sx n="114" d="100"/>
          <a:sy n="114" d="100"/>
        </p:scale>
        <p:origin x="-18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ko-KR"/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1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ko-K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50888"/>
            <a:ext cx="5011737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7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6" y="4759325"/>
            <a:ext cx="5510213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ko-KR"/>
          </a:p>
        </p:txBody>
      </p:sp>
      <p:sp>
        <p:nvSpPr>
          <p:cNvPr id="287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F0F22D-50D9-4B60-9CD1-401EEBD89B7F}" type="slidenum">
              <a:rPr lang="ru-RU" altLang="ko-KR"/>
              <a:pPr/>
              <a:t>‹#›</a:t>
            </a:fld>
            <a:endParaRPr lang="ru-RU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8"/>
          <p:cNvSpPr/>
          <p:nvPr/>
        </p:nvSpPr>
        <p:spPr>
          <a:xfrm>
            <a:off x="0" y="0"/>
            <a:ext cx="285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5E39B-0C4A-4032-A2CF-45EDFA442D0A}" type="slidenum">
              <a:rPr lang="ru-RU" altLang="ko-KR"/>
              <a:pPr/>
              <a:t>‹#›</a:t>
            </a:fld>
            <a:endParaRPr lang="ru-RU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8"/>
          <p:cNvSpPr/>
          <p:nvPr/>
        </p:nvSpPr>
        <p:spPr>
          <a:xfrm>
            <a:off x="7643813" y="-15875"/>
            <a:ext cx="1500187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DC75E-89A1-4D31-BDF8-4E2101F3E9AD}" type="slidenum">
              <a:rPr lang="ru-RU" altLang="ko-KR"/>
              <a:pPr/>
              <a:t>‹#›</a:t>
            </a:fld>
            <a:endParaRPr lang="ru-RU" altLang="ko-K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8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cxnSp>
        <p:nvCxnSpPr>
          <p:cNvPr id="5" name="직선 연결선 9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90A1E8-0880-40E6-8ACB-DB15DD844558}" type="slidenum">
              <a:rPr lang="ru-RU" altLang="ko-KR"/>
              <a:pPr/>
              <a:t>‹#›</a:t>
            </a:fld>
            <a:endParaRPr lang="ru-RU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8"/>
          <p:cNvSpPr/>
          <p:nvPr/>
        </p:nvSpPr>
        <p:spPr>
          <a:xfrm>
            <a:off x="0" y="285750"/>
            <a:ext cx="9144000" cy="1143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7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8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B73EB-DF91-4230-905A-811C3838C22C}" type="slidenum">
              <a:rPr lang="ru-RU" altLang="ko-KR"/>
              <a:pPr/>
              <a:t>‹#›</a:t>
            </a:fld>
            <a:endParaRPr lang="ru-RU" altLang="ko-K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8"/>
          <p:cNvSpPr/>
          <p:nvPr/>
        </p:nvSpPr>
        <p:spPr>
          <a:xfrm>
            <a:off x="0" y="0"/>
            <a:ext cx="285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8" name="직사각형 9"/>
          <p:cNvSpPr/>
          <p:nvPr/>
        </p:nvSpPr>
        <p:spPr>
          <a:xfrm>
            <a:off x="8859838" y="0"/>
            <a:ext cx="285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11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13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4A21D-5C11-4220-8AF4-9F1B467D47E1}" type="slidenum">
              <a:rPr lang="ru-RU" altLang="ko-KR"/>
              <a:pPr/>
              <a:t>‹#›</a:t>
            </a:fld>
            <a:endParaRPr lang="ru-RU" altLang="ko-K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8"/>
          <p:cNvSpPr/>
          <p:nvPr/>
        </p:nvSpPr>
        <p:spPr>
          <a:xfrm>
            <a:off x="428625" y="0"/>
            <a:ext cx="8286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5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7ABA5-9D12-44EE-B1FE-E9C76C9A8F59}" type="slidenum">
              <a:rPr lang="ru-RU" altLang="ko-KR"/>
              <a:pPr/>
              <a:t>‹#›</a:t>
            </a:fld>
            <a:endParaRPr lang="ru-RU" altLang="ko-K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6C7BC-6BB2-4190-9C37-9AC65259454A}" type="slidenum">
              <a:rPr lang="ru-RU" altLang="ko-KR"/>
              <a:pPr/>
              <a:t>‹#›</a:t>
            </a:fld>
            <a:endParaRPr lang="ru-RU" altLang="ko-K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8"/>
          <p:cNvSpPr/>
          <p:nvPr/>
        </p:nvSpPr>
        <p:spPr bwMode="invGray">
          <a:xfrm>
            <a:off x="285750" y="263525"/>
            <a:ext cx="8858250" cy="665163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6" name="직사각형 9"/>
          <p:cNvSpPr/>
          <p:nvPr/>
        </p:nvSpPr>
        <p:spPr>
          <a:xfrm>
            <a:off x="0" y="0"/>
            <a:ext cx="285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8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9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80E93-EE04-47D4-8EB1-50576947E1C3}" type="slidenum">
              <a:rPr lang="ru-RU" altLang="ko-KR"/>
              <a:pPr/>
              <a:t>‹#›</a:t>
            </a:fld>
            <a:endParaRPr lang="ru-RU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8"/>
          <p:cNvSpPr/>
          <p:nvPr/>
        </p:nvSpPr>
        <p:spPr>
          <a:xfrm>
            <a:off x="0" y="3571875"/>
            <a:ext cx="9144000" cy="3286125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/>
          </a:p>
        </p:txBody>
      </p:sp>
      <p:sp>
        <p:nvSpPr>
          <p:cNvPr id="6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7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50"/>
            <a:ext cx="2895600" cy="298450"/>
          </a:xfrm>
        </p:spPr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9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88E2D-A991-4FC8-B12C-600776D3C6CE}" type="slidenum">
              <a:rPr lang="ru-RU" altLang="ko-KR"/>
              <a:pPr/>
              <a:t>‹#›</a:t>
            </a:fld>
            <a:endParaRPr lang="ru-RU" altLang="ko-K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8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1B017-E6E3-4141-936C-C49E44FDCFBB}" type="slidenum">
              <a:rPr lang="ru-RU" altLang="ko-KR"/>
              <a:pPr/>
              <a:t>‹#›</a:t>
            </a:fld>
            <a:endParaRPr lang="ru-RU" altLang="ko-K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50"/>
            <a:ext cx="9144000" cy="285750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1588"/>
            <a:ext cx="9144000" cy="284162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738" y="274638"/>
            <a:ext cx="8545512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smtClean="0"/>
          </a:p>
        </p:txBody>
      </p:sp>
      <p:sp>
        <p:nvSpPr>
          <p:cNvPr id="2053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50"/>
            <a:ext cx="2133600" cy="2857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50"/>
            <a:ext cx="2895600" cy="2857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50"/>
            <a:ext cx="2133600" cy="2857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567E02-41EC-474B-929C-921E69216BB9}" type="slidenum">
              <a:rPr lang="ru-RU" altLang="ko-KR"/>
              <a:pPr/>
              <a:t>‹#›</a:t>
            </a:fld>
            <a:endParaRPr lang="ru-RU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37" r:id="rId6"/>
    <p:sldLayoutId id="2147484043" r:id="rId7"/>
    <p:sldLayoutId id="2147484044" r:id="rId8"/>
    <p:sldLayoutId id="2147484045" r:id="rId9"/>
    <p:sldLayoutId id="2147484046" r:id="rId10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rgbClr val="C9824C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rgbClr val="C9824C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1050925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530350" y="528995"/>
            <a:ext cx="71136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АКЦИОНЕРНОЕ ОБЩЕСТВО </a:t>
            </a:r>
            <a:r>
              <a:rPr lang="uz-Cyrl-UZ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uz-Cyrl-UZ" sz="2400" b="1" dirty="0" smtClean="0">
                <a:latin typeface="Arial" pitchFamily="34" charset="0"/>
                <a:cs typeface="Arial" pitchFamily="34" charset="0"/>
              </a:rPr>
            </a:br>
            <a:r>
              <a:rPr lang="uz-Cyrl-UZ" sz="2400" b="1" dirty="0" smtClean="0">
                <a:latin typeface="Arial" pitchFamily="34" charset="0"/>
                <a:cs typeface="Arial" pitchFamily="34" charset="0"/>
              </a:rPr>
              <a:t>“ЎЗБЕКИСТОН ТЕМИР ЙЎЛЛАРИ”</a:t>
            </a:r>
            <a:endParaRPr lang="uz-Cyrl-U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23850" y="2420938"/>
            <a:ext cx="8604250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36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3600" b="1" u="sng" dirty="0" smtClean="0"/>
              <a:t>СТРОИТЕЛЬСТВО ЖЕЛЕЗНОДОРОЖНОГО УЧАСТКА ШАВАТ-ГУРЛЕН-ДЖУМУРТАУ-КАРАУЗЯК</a:t>
            </a:r>
            <a:r>
              <a:rPr lang="ru-RU" altLang="ru-RU" sz="3600" b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3600" b="1" dirty="0">
              <a:solidFill>
                <a:srgbClr val="35300D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3568" y="404664"/>
            <a:ext cx="8545512" cy="725470"/>
          </a:xfrm>
          <a:noFill/>
        </p:spPr>
        <p:txBody>
          <a:bodyPr>
            <a:normAutofit/>
          </a:bodyPr>
          <a:lstStyle/>
          <a:p>
            <a:r>
              <a:rPr lang="ru-RU" sz="2500" b="1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АО «Узбекистон темир йуллари»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9592" y="1285860"/>
            <a:ext cx="7930084" cy="4525963"/>
          </a:xfrm>
        </p:spPr>
        <p:txBody>
          <a:bodyPr/>
          <a:lstStyle/>
          <a:p>
            <a:pPr marL="0" indent="531813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altLang="ru-RU" sz="2300" b="1" dirty="0" smtClean="0">
                <a:solidFill>
                  <a:schemeClr val="tx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       Общая </a:t>
            </a:r>
            <a:r>
              <a:rPr lang="ru-RU" altLang="ru-RU" sz="2300" b="1" dirty="0">
                <a:solidFill>
                  <a:schemeClr val="tx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протяженность сети железных дорог </a:t>
            </a:r>
          </a:p>
          <a:p>
            <a:pPr marL="0" indent="531813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2300" b="1" dirty="0">
                <a:solidFill>
                  <a:schemeClr val="tx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Узбекистана составляет</a:t>
            </a:r>
            <a:r>
              <a:rPr lang="en-US" altLang="ru-RU" sz="2300" b="1" dirty="0">
                <a:solidFill>
                  <a:schemeClr val="tx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 </a:t>
            </a:r>
            <a:r>
              <a:rPr lang="ru-RU" altLang="ru-RU" sz="2300" b="1" dirty="0">
                <a:solidFill>
                  <a:schemeClr val="tx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более 7 </a:t>
            </a:r>
            <a:r>
              <a:rPr lang="ru-RU" altLang="ru-RU" sz="2300" b="1" dirty="0" smtClean="0">
                <a:solidFill>
                  <a:schemeClr val="tx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401,4 </a:t>
            </a:r>
            <a:r>
              <a:rPr lang="ru-RU" altLang="ru-RU" sz="2300" b="1" dirty="0">
                <a:solidFill>
                  <a:schemeClr val="tx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км, в т.ч.:</a:t>
            </a:r>
          </a:p>
          <a:p>
            <a:pPr marL="0" lvl="4" indent="531813">
              <a:lnSpc>
                <a:spcPct val="114000"/>
              </a:lnSpc>
            </a:pPr>
            <a:r>
              <a:rPr lang="ru-RU" altLang="ru-RU" sz="2300" b="1" dirty="0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подъездные </a:t>
            </a:r>
            <a:r>
              <a:rPr lang="ru-RU" altLang="ru-RU" sz="2300" b="1" dirty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пути </a:t>
            </a:r>
            <a:r>
              <a:rPr lang="en-US" altLang="ru-RU" sz="2300" b="1" dirty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	</a:t>
            </a:r>
            <a:r>
              <a:rPr lang="ru-RU" altLang="ru-RU" sz="2300" b="1" dirty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	</a:t>
            </a:r>
            <a:r>
              <a:rPr lang="ru-RU" altLang="ru-RU" sz="2300" b="1" dirty="0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 2 683,3 </a:t>
            </a:r>
            <a:r>
              <a:rPr lang="ru-RU" altLang="ru-RU" sz="2300" b="1" dirty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км;</a:t>
            </a:r>
            <a:endParaRPr lang="en-US" altLang="ru-RU" sz="2300" b="1" dirty="0"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  <a:p>
            <a:pPr marL="0" lvl="4" indent="531813">
              <a:lnSpc>
                <a:spcPct val="114000"/>
              </a:lnSpc>
            </a:pPr>
            <a:r>
              <a:rPr lang="ru-RU" altLang="ru-RU" sz="2300" b="1" dirty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однопутных </a:t>
            </a:r>
            <a:r>
              <a:rPr lang="ru-RU" altLang="ru-RU" sz="2300" b="1" dirty="0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участков</a:t>
            </a:r>
            <a:r>
              <a:rPr lang="ru-RU" altLang="ru-RU" sz="2300" b="1" dirty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 </a:t>
            </a:r>
            <a:r>
              <a:rPr lang="ru-RU" altLang="ru-RU" sz="2300" b="1" dirty="0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           </a:t>
            </a:r>
            <a:r>
              <a:rPr lang="en-US" altLang="ru-RU" sz="2300" b="1" dirty="0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4</a:t>
            </a:r>
            <a:r>
              <a:rPr lang="ru-RU" altLang="ru-RU" sz="2300" b="1" dirty="0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 231,1 </a:t>
            </a:r>
            <a:r>
              <a:rPr lang="ru-RU" altLang="ru-RU" sz="2300" b="1" dirty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км;</a:t>
            </a:r>
          </a:p>
          <a:p>
            <a:pPr marL="0" lvl="4" indent="531813">
              <a:lnSpc>
                <a:spcPct val="114000"/>
              </a:lnSpc>
            </a:pPr>
            <a:r>
              <a:rPr lang="ru-RU" altLang="ru-RU" sz="2300" b="1" dirty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двухпутных участков            </a:t>
            </a:r>
            <a:r>
              <a:rPr lang="ru-RU" altLang="ru-RU" sz="2300" b="1" dirty="0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487,0 км;</a:t>
            </a:r>
            <a:endParaRPr lang="ru-RU" altLang="ru-RU" sz="2300" b="1" dirty="0"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  <a:p>
            <a:pPr marL="0" lvl="4" indent="531813">
              <a:lnSpc>
                <a:spcPct val="114000"/>
              </a:lnSpc>
            </a:pPr>
            <a:r>
              <a:rPr lang="ru-RU" altLang="ru-RU" sz="2300" b="1" dirty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электрифицированных	 </a:t>
            </a:r>
            <a:r>
              <a:rPr lang="ru-RU" altLang="ru-RU" sz="2300" b="1" dirty="0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2 892,3 </a:t>
            </a:r>
            <a:r>
              <a:rPr lang="ru-RU" altLang="ru-RU" sz="2300" b="1" dirty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км.</a:t>
            </a:r>
            <a:endParaRPr lang="ru-RU" altLang="ko-KR" sz="2300" dirty="0"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sz="2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798"/>
            <a:ext cx="9144000" cy="61664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059729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12738" y="274638"/>
            <a:ext cx="8545512" cy="725470"/>
          </a:xfrm>
          <a:noFill/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Электрификация железнодорожного участка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Шават-Гурлен-Джумуртау-Караузяк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5364088" y="4149080"/>
            <a:ext cx="7200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/>
          <p:nvPr/>
        </p:nvPicPr>
        <p:blipFill rotWithShape="1">
          <a:blip r:embed="rId2" cstate="print"/>
          <a:srcRect l="15633" t="13398" r="21990" b="23603"/>
          <a:stretch/>
        </p:blipFill>
        <p:spPr bwMode="auto">
          <a:xfrm>
            <a:off x="539552" y="1196752"/>
            <a:ext cx="8318698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ru-RU" sz="3000" b="1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Цель строительства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1285860"/>
            <a:ext cx="8401080" cy="4525963"/>
          </a:xfrm>
        </p:spPr>
        <p:txBody>
          <a:bodyPr/>
          <a:lstStyle/>
          <a:p>
            <a:pPr indent="0" algn="just"/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формирования </a:t>
            </a:r>
            <a:r>
              <a:rPr lang="ru-R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единой независимой </a:t>
            </a: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железнодорожной </a:t>
            </a:r>
            <a:r>
              <a:rPr lang="ru-R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системы Республики Узбекистан;</a:t>
            </a:r>
          </a:p>
          <a:p>
            <a:pPr indent="0" algn="just"/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развитие </a:t>
            </a:r>
            <a:r>
              <a:rPr lang="ru-R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транспортных связей, существующих </a:t>
            </a:r>
            <a:endParaRPr lang="ru-RU" sz="2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0" algn="just">
              <a:buNone/>
            </a:pP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между </a:t>
            </a:r>
            <a:r>
              <a:rPr lang="ru-R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районами Хорезмской </a:t>
            </a: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области;</a:t>
            </a:r>
            <a:endParaRPr lang="en-US"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0" algn="just"/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доступ </a:t>
            </a:r>
            <a:r>
              <a:rPr lang="ru-R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богатым месторождениям минералов, </a:t>
            </a:r>
            <a:endParaRPr lang="ru-RU" sz="2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0" algn="just">
              <a:buNone/>
            </a:pP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продукции </a:t>
            </a:r>
            <a:r>
              <a:rPr lang="ru-R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сельскохозяйственной, пищевой и легкой </a:t>
            </a: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промышленностей;</a:t>
            </a:r>
            <a:endParaRPr lang="ru-RU"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0" algn="just">
              <a:lnSpc>
                <a:spcPct val="150000"/>
              </a:lnSpc>
            </a:pP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повышение пропускной и провозной способности;</a:t>
            </a:r>
          </a:p>
          <a:p>
            <a:pPr indent="0" algn="just">
              <a:lnSpc>
                <a:spcPct val="150000"/>
              </a:lnSpc>
            </a:pP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улучшение экологии и охраны окружающей среды</a:t>
            </a:r>
            <a:r>
              <a:rPr lang="ru-RU" sz="2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ru-RU" sz="3000" b="1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Основные параметры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401050" cy="4525963"/>
          </a:xfrm>
        </p:spPr>
        <p:txBody>
          <a:bodyPr/>
          <a:lstStyle/>
          <a:p>
            <a:pPr marL="609600" indent="-609600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Ориентировочная стоимость проекта – 158,64 млн.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долл. США; </a:t>
            </a:r>
          </a:p>
          <a:p>
            <a:pPr marL="609600" indent="-609600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Сроки реализации – 20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-20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uz-Cyrl-U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гг.;</a:t>
            </a:r>
          </a:p>
          <a:p>
            <a:pPr marL="609600" indent="-609600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Источники финансирования проекта:</a:t>
            </a:r>
          </a:p>
          <a:p>
            <a:pPr marL="609600" indent="-609600">
              <a:lnSpc>
                <a:spcPct val="150000"/>
              </a:lnSpc>
              <a:buFont typeface="Arial" charset="0"/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– собственные средства – определяется;</a:t>
            </a:r>
          </a:p>
          <a:p>
            <a:pPr marL="609600" indent="-609600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– заемные средства </a:t>
            </a:r>
            <a:r>
              <a:rPr lang="uz-Cyrl-U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МФИ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определяется;   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150000"/>
              </a:lnSpc>
              <a:buNone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Государственный бюджет – определяется.</a:t>
            </a: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endParaRPr lang="ru-RU" sz="2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12738" y="274638"/>
            <a:ext cx="8545512" cy="725470"/>
          </a:xfrm>
          <a:noFill/>
        </p:spPr>
        <p:txBody>
          <a:bodyPr/>
          <a:lstStyle/>
          <a:p>
            <a:r>
              <a:rPr lang="ru-RU" sz="3000" b="1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Состав проекта</a:t>
            </a:r>
          </a:p>
        </p:txBody>
      </p:sp>
      <p:sp>
        <p:nvSpPr>
          <p:cNvPr id="71683" name="Rectangle 3"/>
          <p:cNvSpPr>
            <a:spLocks noGrp="1"/>
          </p:cNvSpPr>
          <p:nvPr>
            <p:ph type="body" idx="4294967295"/>
          </p:nvPr>
        </p:nvSpPr>
        <p:spPr>
          <a:xfrm>
            <a:off x="312738" y="1196752"/>
            <a:ext cx="8545542" cy="392909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Протяженность – </a:t>
            </a:r>
            <a:r>
              <a:rPr lang="uz-Cyrl-UZ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73,6</a:t>
            </a: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км;</a:t>
            </a:r>
          </a:p>
          <a:p>
            <a:pPr algn="just">
              <a:lnSpc>
                <a:spcPct val="150000"/>
              </a:lnSpc>
            </a:pPr>
            <a:endParaRPr lang="ru-RU" sz="2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Ожидаемый результат от реализации проекта</a:t>
            </a:r>
            <a:endParaRPr lang="ru-RU" sz="2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Уменьшение вредного воздействия на окружающую среду и человека;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Увеличение пропускной и провозной способности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железнодорож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ного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участка;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Создание новых рабочих мест.</a:t>
            </a:r>
          </a:p>
          <a:p>
            <a:pPr algn="just">
              <a:lnSpc>
                <a:spcPct val="150000"/>
              </a:lnSpc>
            </a:pPr>
            <a:endParaRPr lang="ru-RU" sz="2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altLang="ko-KR" sz="4400" b="1" dirty="0" smtClean="0">
              <a:solidFill>
                <a:srgbClr val="403A10"/>
              </a:solidFill>
              <a:latin typeface="Times New Roman" pitchFamily="18" charset="0"/>
              <a:ea typeface="굴림" charset="-127"/>
            </a:endParaRPr>
          </a:p>
          <a:p>
            <a:pPr algn="ctr">
              <a:buFontTx/>
              <a:buNone/>
            </a:pPr>
            <a:r>
              <a:rPr lang="ru-RU" altLang="ko-KR" sz="4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ln w="76200">
          <a:solidFill>
            <a:srgbClr val="FF0000"/>
          </a:solidFill>
          <a:prstDash val="sysDot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4820</TotalTime>
  <Words>136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고구려 벽화</vt:lpstr>
      <vt:lpstr>Слайд 1</vt:lpstr>
      <vt:lpstr>АО «Узбекистон темир йуллари»</vt:lpstr>
      <vt:lpstr>Слайд 3</vt:lpstr>
      <vt:lpstr>Электрификация железнодорожного участка  Шават-Гурлен-Джумуртау-Караузяк</vt:lpstr>
      <vt:lpstr>Цель строительства</vt:lpstr>
      <vt:lpstr>Основные параметры</vt:lpstr>
      <vt:lpstr>Состав проекта</vt:lpstr>
      <vt:lpstr>Слайд 8</vt:lpstr>
    </vt:vector>
  </TitlesOfParts>
  <Company>JD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</dc:creator>
  <cp:lastModifiedBy>DS</cp:lastModifiedBy>
  <cp:revision>201</cp:revision>
  <cp:lastPrinted>2019-06-24T04:20:03Z</cp:lastPrinted>
  <dcterms:created xsi:type="dcterms:W3CDTF">2010-08-06T11:44:57Z</dcterms:created>
  <dcterms:modified xsi:type="dcterms:W3CDTF">2019-10-18T07:11:28Z</dcterms:modified>
</cp:coreProperties>
</file>